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ethan.a.look@vanderbilt.edu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ethan.a.look@vanderbilt.edu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-11557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Processing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22352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Ethan Look</a:t>
            </a:r>
          </a:p>
        </p:txBody>
      </p:sp>
      <p:pic>
        <p:nvPicPr>
          <p:cNvPr id="1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844800"/>
            <a:ext cx="6502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Drawing</a:t>
            </a:r>
          </a:p>
        </p:txBody>
      </p:sp>
      <p:sp>
        <p:nvSpPr>
          <p:cNvPr id="154" name="Shape 154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/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  <a:r>
              <a:t>// Can “paint-over” the entire background. Values between 0-255.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b="1" sz="2576">
                <a:latin typeface="Courier"/>
                <a:ea typeface="Courier"/>
                <a:cs typeface="Courier"/>
                <a:sym typeface="Courier"/>
              </a:defRPr>
            </a:pPr>
            <a:r>
              <a:t>background(r, g, b);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  <a:r>
              <a:t>// Can also set the background color on a grayscale from 0-255.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b="1" sz="2576">
                <a:latin typeface="Courier"/>
                <a:ea typeface="Courier"/>
                <a:cs typeface="Courier"/>
                <a:sym typeface="Courier"/>
              </a:defRPr>
            </a:pPr>
            <a:r>
              <a:t>background(gray);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537463">
              <a:spcBef>
                <a:spcPts val="0"/>
              </a:spcBef>
              <a:buSzTx/>
              <a:buNone/>
              <a:defRPr sz="2576">
                <a:latin typeface="Courier"/>
                <a:ea typeface="Courier"/>
                <a:cs typeface="Courier"/>
                <a:sym typeface="Courier"/>
              </a:defRPr>
            </a:pPr>
            <a:r>
              <a:t>// Sets the fill color for the scene. You can set it as many times as you need.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b="1" sz="2576">
                <a:latin typeface="Courier"/>
                <a:ea typeface="Courier"/>
                <a:cs typeface="Courier"/>
                <a:sym typeface="Courier"/>
              </a:defRPr>
            </a:pPr>
            <a:r>
              <a:t>fill(r, g, b);</a:t>
            </a:r>
          </a:p>
          <a:p>
            <a:pPr marL="0" indent="0" defTabSz="537463">
              <a:spcBef>
                <a:spcPts val="0"/>
              </a:spcBef>
              <a:buSzTx/>
              <a:buNone/>
              <a:defRPr b="1" sz="2576">
                <a:latin typeface="Courier"/>
                <a:ea typeface="Courier"/>
                <a:cs typeface="Courier"/>
                <a:sym typeface="Courier"/>
              </a:defRPr>
            </a:pPr>
            <a:r>
              <a:t>fill(gray);</a:t>
            </a:r>
          </a:p>
        </p:txBody>
      </p:sp>
      <p:sp>
        <p:nvSpPr>
          <p:cNvPr id="155" name="Shape 155"/>
          <p:cNvSpPr/>
          <p:nvPr/>
        </p:nvSpPr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Can also do no fill. Makes the object “see-through”.</a:t>
            </a:r>
          </a:p>
          <a:p>
            <a:pPr algn="l"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noFill();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Sets the stroke color for the scene. Can also do grayscale.</a:t>
            </a:r>
          </a:p>
          <a:p>
            <a:pPr algn="l"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stroke(r, g, b);</a:t>
            </a:r>
          </a:p>
          <a:p>
            <a:pPr algn="l"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stroke(gray);</a:t>
            </a: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Can also do no stroke.</a:t>
            </a:r>
          </a:p>
          <a:p>
            <a:pPr algn="l"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noStroke();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Drawing Shapes</a:t>
            </a:r>
          </a:p>
        </p:txBody>
      </p:sp>
      <p:sp>
        <p:nvSpPr>
          <p:cNvPr id="158" name="Shape 158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Ellipse with center (a, b), width c, height d.</a:t>
            </a:r>
          </a:p>
          <a:p>
            <a:pPr marL="0" indent="0">
              <a:spcBef>
                <a:spcPts val="0"/>
              </a:spcBef>
              <a:buSzTx/>
              <a:buNone/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ellipse(a, b, c, d);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Line with endpoints (x1, y1) and (x2, y2).</a:t>
            </a:r>
          </a:p>
          <a:p>
            <a:pPr marL="0" indent="0">
              <a:spcBef>
                <a:spcPts val="0"/>
              </a:spcBef>
              <a:buSzTx/>
              <a:buNone/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line(x1, y1, x2, y2);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// Rectangle with upper-left corner at (a, b), width c, height d.</a:t>
            </a:r>
          </a:p>
          <a:p>
            <a:pPr marL="0" indent="0">
              <a:spcBef>
                <a:spcPts val="0"/>
              </a:spcBef>
              <a:buSzTx/>
              <a:buNone/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rect(a, b, c, d);</a:t>
            </a:r>
          </a:p>
        </p:txBody>
      </p:sp>
      <p:sp>
        <p:nvSpPr>
          <p:cNvPr id="159" name="Shape 159"/>
          <p:cNvSpPr/>
          <p:nvPr/>
        </p:nvSpPr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66674">
              <a:defRPr sz="2716">
                <a:latin typeface="Courier"/>
                <a:ea typeface="Courier"/>
                <a:cs typeface="Courier"/>
                <a:sym typeface="Courier"/>
              </a:defRPr>
            </a:pPr>
            <a:r>
              <a:t>// An arc. Think of a “pie slice” of an ellipse. Center (a, b), width c, height d. Start at radian value start, end at radian value end. Goes clockwise.</a:t>
            </a:r>
          </a:p>
          <a:p>
            <a:pPr algn="l" defTabSz="566674">
              <a:defRPr b="1" sz="2716">
                <a:latin typeface="Courier"/>
                <a:ea typeface="Courier"/>
                <a:cs typeface="Courier"/>
                <a:sym typeface="Courier"/>
              </a:defRPr>
            </a:pPr>
            <a:r>
              <a:t>arc(a, b, c, d, start, stop);</a:t>
            </a:r>
          </a:p>
          <a:p>
            <a:pPr algn="l" defTabSz="566674">
              <a:defRPr b="1" sz="2716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66674">
              <a:defRPr sz="2716">
                <a:latin typeface="Courier"/>
                <a:ea typeface="Courier"/>
                <a:cs typeface="Courier"/>
                <a:sym typeface="Courier"/>
              </a:defRPr>
            </a:pPr>
            <a:r>
              <a:t>// A triangle with vertices (x1, y1), (x2, y2), (x3, y3).</a:t>
            </a:r>
          </a:p>
          <a:p>
            <a:pPr algn="l" defTabSz="566674">
              <a:defRPr b="1" sz="2716">
                <a:latin typeface="Courier"/>
                <a:ea typeface="Courier"/>
                <a:cs typeface="Courier"/>
                <a:sym typeface="Courier"/>
              </a:defRPr>
            </a:pPr>
            <a:r>
              <a:t>triangle(x1, y1, x2, y2, x3, y3);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Example of Drawing</a:t>
            </a:r>
          </a:p>
        </p:txBody>
      </p:sp>
      <p:sp>
        <p:nvSpPr>
          <p:cNvPr id="162" name="Shape 16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House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Now, Draw a Smiley Face</a:t>
            </a:r>
          </a:p>
        </p:txBody>
      </p:sp>
      <p:sp>
        <p:nvSpPr>
          <p:cNvPr id="165" name="Shape 16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5-10 minutes</a:t>
            </a:r>
          </a:p>
          <a:p>
            <a:pPr/>
            <a:r>
              <a:t>Ask me any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Global Variables</a:t>
            </a:r>
          </a:p>
        </p:txBody>
      </p:sp>
      <p:sp>
        <p:nvSpPr>
          <p:cNvPr id="168" name="Shape 16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use global variables to make changes over time.</a:t>
            </a:r>
          </a:p>
          <a:p>
            <a:pPr/>
            <a:r>
              <a:t>Has an effect like animation.</a:t>
            </a:r>
          </a:p>
          <a:p>
            <a:pPr/>
            <a:r>
              <a:t>From previous example, we can make the house move.</a:t>
            </a:r>
          </a:p>
          <a:p>
            <a:pPr/>
            <a:r>
              <a:t>Need to repaint the background each time!</a:t>
            </a:r>
          </a:p>
        </p:txBody>
      </p:sp>
      <p:sp>
        <p:nvSpPr>
          <p:cNvPr id="169" name="Shape 169"/>
          <p:cNvSpPr/>
          <p:nvPr/>
        </p:nvSpPr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int x, y;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void setup() {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size(600, 400);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x and y of the upper left of the house.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x = 0;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y = height/2 - 75;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void draw() {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Set the background color.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background(0, 150, 200);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Draw the grass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fill(0, 255, 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noStroke();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rect(0, height/2, width, height/2);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Draw the house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fill(204, 102, 153);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rect(x, y, 200, 75);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// Draw the roof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fill(102, 51, 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stroke(0);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strokeWeight(2);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triangle(x - 10, y, x + 100, y - 50, x + 210, y);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  x = x + 2;</a:t>
            </a:r>
          </a:p>
          <a:p>
            <a:pPr algn="l" defTabSz="262889">
              <a:defRPr sz="126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Make your Smiley Face Go Back and Forth</a:t>
            </a:r>
          </a:p>
        </p:txBody>
      </p:sp>
      <p:sp>
        <p:nvSpPr>
          <p:cNvPr id="172" name="Shape 17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5-10 minutes</a:t>
            </a:r>
          </a:p>
          <a:p>
            <a:pPr/>
            <a:r>
              <a:t>Ask me any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Click Events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3200"/>
              </a:spcBef>
              <a:defRPr sz="2800"/>
            </a:pPr>
            <a:r>
              <a:t>At any time, can use the mouse location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mouseX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mouseY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342900" indent="-342900">
              <a:spcBef>
                <a:spcPts val="3200"/>
              </a:spcBef>
              <a:defRPr sz="2800"/>
            </a:pPr>
            <a:r>
              <a:t>Can capture mouse click events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mouseClicked()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342900" indent="-342900">
              <a:spcBef>
                <a:spcPts val="3200"/>
              </a:spcBef>
              <a:defRPr sz="2800"/>
            </a:pPr>
            <a:r>
              <a:t>When used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ArrayList</a:t>
            </a:r>
            <a:r>
              <a:t>s, can do interesting things.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Click Events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void mouseClicked() {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houseXs.add(mouseX);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houseYs.add(mouseY);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void drawHouse(float x, float y) {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// Draw the house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noStroke();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fill(204, 102, 153);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rect(x, y, 200, 75);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// Draw the roof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fill(102, 51, 0);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stroke(0);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strokeWeight(2);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  triangle(x - 10, y,</a:t>
            </a:r>
          </a:p>
          <a:p>
            <a:pPr lvl="8" indent="1335024"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x + 100, y - 50,</a:t>
            </a:r>
          </a:p>
          <a:p>
            <a:pPr lvl="8" indent="1335024"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x + 210, y);</a:t>
            </a:r>
          </a:p>
          <a:p>
            <a:pPr algn="l" defTabSz="426466">
              <a:defRPr sz="2044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79" name="Shape 179"/>
          <p:cNvSpPr/>
          <p:nvPr/>
        </p:nvSpPr>
        <p:spPr>
          <a:xfrm>
            <a:off x="939800" y="2590799"/>
            <a:ext cx="533400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ArrayList&lt;Integer&gt; houseXs = new ArrayList&lt;Integer&gt;();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ArrayList&lt;Integer&gt; houseYs = new ArrayList&lt;Integer&gt;();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void setup() {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size(800, 600);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void draw() {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// Set the background color.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background(0, 150, 200);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// Draw the grass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fill(0, 255, 0);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noStroke();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rect(0, height/2, width, height/2);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// Draw all of the houses.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for (int i = 0;</a:t>
            </a:r>
          </a:p>
          <a:p>
            <a:pPr lvl="4" indent="539495"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i &lt; houseXs.size(); i++) {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  drawHouse(houseXs.get(i),</a:t>
            </a:r>
          </a:p>
          <a:p>
            <a:pPr lvl="8" indent="1078991"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houseYs.get(i));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344677">
              <a:defRPr sz="1651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a Smiley Face Every Time You Click</a:t>
            </a:r>
          </a:p>
        </p:txBody>
      </p:sp>
      <p:sp>
        <p:nvSpPr>
          <p:cNvPr id="182" name="Shape 18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5-10 minutes</a:t>
            </a:r>
          </a:p>
          <a:p>
            <a:pPr/>
            <a:r>
              <a:t>Ask me any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185" name="Shape 18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ethan.a.look@vanderbilt.edu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370" t="0" r="5370" b="0"/>
          <a:stretch>
            <a:fillRect/>
          </a:stretch>
        </p:blipFill>
        <p:spPr>
          <a:xfrm>
            <a:off x="6718299" y="2746108"/>
            <a:ext cx="5334001" cy="5975884"/>
          </a:xfrm>
          <a:prstGeom prst="rect">
            <a:avLst/>
          </a:prstGeom>
        </p:spPr>
      </p:pic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Processing?</a:t>
            </a:r>
          </a:p>
        </p:txBody>
      </p:sp>
      <p:sp>
        <p:nvSpPr>
          <p:cNvPr id="125" name="Shape 12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Code within the context of visual arts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Compatible with most platforms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Easy to learn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Used as a teaching tool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Java, JavaScript, Python, Android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2D and 3D art with user interaction and animation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Confused?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me.</a:t>
            </a:r>
          </a:p>
          <a:p>
            <a:pPr lvl="2"/>
            <a:r>
              <a:rPr u="sng">
                <a:hlinkClick r:id="rId2" invalidUrl="" action="" tgtFrame="" tooltip="" history="1" highlightClick="0" endSnd="0"/>
              </a:rPr>
              <a:t>ethan.a.look@vanderbilt.edu</a:t>
            </a:r>
          </a:p>
          <a:p>
            <a:pPr/>
            <a:r>
              <a:t>Check out Processing documentation</a:t>
            </a:r>
          </a:p>
          <a:p>
            <a:pPr lvl="2"/>
            <a:r>
              <a:t>https://processing.org/reference/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rocessing_demo_duck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2953" y="0"/>
            <a:ext cx="919889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333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rocessing_demo_sword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2722" y="0"/>
            <a:ext cx="933935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000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rocessing_demo_scal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995680"/>
            <a:ext cx="13004800" cy="7762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000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rocessing_demo_mrb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18617" y="0"/>
            <a:ext cx="956756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3333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Structure</a:t>
            </a:r>
          </a:p>
        </p:txBody>
      </p:sp>
      <p:sp>
        <p:nvSpPr>
          <p:cNvPr id="139" name="Shape 13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The statements in the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setup() function 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execute once when the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program begins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void setup() {</a:t>
            </a: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Size must be the</a:t>
            </a: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first statement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  size(640, 360);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Set line drawing </a:t>
            </a: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color to white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  stroke(255);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Set the frame rate to</a:t>
            </a:r>
          </a:p>
          <a:p>
            <a:pPr lvl="2" marL="0" indent="361188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30 frames per second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  frameRate(30);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40" name="Shape 140"/>
          <p:cNvSpPr/>
          <p:nvPr/>
        </p:nvSpPr>
        <p:spPr>
          <a:xfrm>
            <a:off x="6718299" y="2590799"/>
            <a:ext cx="533400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The statements in draw()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are executed until the 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program is stopped. Each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statement is executed in 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sequence and after the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last line is read, the first 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line is executed again.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void draw() { 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Draw a red circle in </a:t>
            </a: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the middle of the</a:t>
            </a: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// screen.</a:t>
            </a: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fill(255, 0, 0);</a:t>
            </a:r>
          </a:p>
          <a:p>
            <a:pPr lvl="2" indent="361188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ellipse(width/2, height/2, </a:t>
            </a:r>
          </a:p>
          <a:p>
            <a:pPr lvl="8" indent="1444752"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100, 100);</a:t>
            </a:r>
          </a:p>
          <a:p>
            <a:pPr algn="l" defTabSz="461518">
              <a:defRPr sz="2212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The Processing Coordinate Space</a:t>
            </a:r>
          </a:p>
        </p:txBody>
      </p:sp>
      <p:sp>
        <p:nvSpPr>
          <p:cNvPr id="143" name="Shape 143"/>
          <p:cNvSpPr/>
          <p:nvPr/>
        </p:nvSpPr>
        <p:spPr>
          <a:xfrm>
            <a:off x="3011675" y="3150694"/>
            <a:ext cx="698145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4" name="Shape 144"/>
          <p:cNvSpPr/>
          <p:nvPr/>
        </p:nvSpPr>
        <p:spPr>
          <a:xfrm flipH="1">
            <a:off x="3265675" y="2922094"/>
            <a:ext cx="1" cy="635290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5" name="Shape 145"/>
          <p:cNvSpPr/>
          <p:nvPr/>
        </p:nvSpPr>
        <p:spPr>
          <a:xfrm>
            <a:off x="10201368" y="2826844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46" name="Shape 146"/>
          <p:cNvSpPr/>
          <p:nvPr/>
        </p:nvSpPr>
        <p:spPr>
          <a:xfrm>
            <a:off x="2683314" y="8910691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sp>
        <p:nvSpPr>
          <p:cNvPr id="147" name="Shape 147"/>
          <p:cNvSpPr/>
          <p:nvPr/>
        </p:nvSpPr>
        <p:spPr>
          <a:xfrm>
            <a:off x="1939679" y="2246100"/>
            <a:ext cx="11814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(0, 0)</a:t>
            </a:r>
          </a:p>
        </p:txBody>
      </p:sp>
      <p:sp>
        <p:nvSpPr>
          <p:cNvPr id="148" name="Shape 148"/>
          <p:cNvSpPr/>
          <p:nvPr/>
        </p:nvSpPr>
        <p:spPr>
          <a:xfrm>
            <a:off x="3257593" y="7856836"/>
            <a:ext cx="5984604" cy="1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9" name="Shape 149"/>
          <p:cNvSpPr/>
          <p:nvPr/>
        </p:nvSpPr>
        <p:spPr>
          <a:xfrm flipH="1">
            <a:off x="9201106" y="3165087"/>
            <a:ext cx="1" cy="4683872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0" name="Shape 150"/>
          <p:cNvSpPr/>
          <p:nvPr/>
        </p:nvSpPr>
        <p:spPr>
          <a:xfrm>
            <a:off x="8597831" y="2427517"/>
            <a:ext cx="12065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width</a:t>
            </a:r>
          </a:p>
        </p:txBody>
      </p:sp>
      <p:sp>
        <p:nvSpPr>
          <p:cNvPr id="151" name="Shape 151"/>
          <p:cNvSpPr/>
          <p:nvPr/>
        </p:nvSpPr>
        <p:spPr>
          <a:xfrm>
            <a:off x="1725696" y="7532986"/>
            <a:ext cx="13848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height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